
<file path=[Content_Types].xml><?xml version="1.0" encoding="utf-8"?>
<Types xmlns="http://schemas.openxmlformats.org/package/2006/content-types"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1" r:id="rId5"/>
    <p:sldMasterId id="2147483693" r:id="rId6"/>
  </p:sldMasterIdLst>
  <p:notesMasterIdLst>
    <p:notesMasterId r:id="rId8"/>
  </p:notesMasterIdLst>
  <p:handoutMasterIdLst>
    <p:handoutMasterId r:id="rId35"/>
  </p:handoutMasterIdLst>
  <p:sldIdLst>
    <p:sldId id="699" r:id="rId7"/>
    <p:sldId id="701" r:id="rId9"/>
    <p:sldId id="989" r:id="rId10"/>
    <p:sldId id="1074" r:id="rId11"/>
    <p:sldId id="1075" r:id="rId12"/>
    <p:sldId id="1009" r:id="rId13"/>
    <p:sldId id="1049" r:id="rId14"/>
    <p:sldId id="1050" r:id="rId15"/>
    <p:sldId id="1028" r:id="rId16"/>
    <p:sldId id="993" r:id="rId17"/>
    <p:sldId id="994" r:id="rId18"/>
    <p:sldId id="1052" r:id="rId19"/>
    <p:sldId id="1053" r:id="rId20"/>
    <p:sldId id="991" r:id="rId21"/>
    <p:sldId id="1012" r:id="rId22"/>
    <p:sldId id="1054" r:id="rId23"/>
    <p:sldId id="1055" r:id="rId24"/>
    <p:sldId id="1056" r:id="rId25"/>
    <p:sldId id="1057" r:id="rId26"/>
    <p:sldId id="1058" r:id="rId27"/>
    <p:sldId id="1059" r:id="rId28"/>
    <p:sldId id="1003" r:id="rId29"/>
    <p:sldId id="1032" r:id="rId30"/>
    <p:sldId id="1033" r:id="rId31"/>
    <p:sldId id="1034" r:id="rId32"/>
    <p:sldId id="1030" r:id="rId33"/>
    <p:sldId id="1014" r:id="rId34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6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foru" initials="j" lastIdx="1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F7F7F"/>
    <a:srgbClr val="C51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396" y="-84"/>
      </p:cViewPr>
      <p:guideLst>
        <p:guide orient="horz" pos="16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0" Type="http://schemas.openxmlformats.org/officeDocument/2006/relationships/tags" Target="tags/tag151.xml"/><Relationship Id="rId4" Type="http://schemas.openxmlformats.org/officeDocument/2006/relationships/slideMaster" Target="slideMasters/slideMaster3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6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281D7-AB8B-4A49-B31C-4FE8BBA57302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-24765" y="-6191"/>
            <a:ext cx="9168765" cy="5155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8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 b="1">
                <a:latin typeface="Microsoft YaHei Bold" panose="020B0502040204020203" charset="-122"/>
                <a:ea typeface="Microsoft YaHei Bold" panose="020B0502040204020203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-24765" y="-6191"/>
            <a:ext cx="9168765" cy="5155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9" name="Shape 22"/>
          <p:cNvSpPr>
            <a:spLocks noChangeArrowheads="1"/>
          </p:cNvSpPr>
          <p:nvPr userDrawn="1"/>
        </p:nvSpPr>
        <p:spPr bwMode="auto">
          <a:xfrm>
            <a:off x="-952" y="134303"/>
            <a:ext cx="189000" cy="270000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4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4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6" name="标题 15"/>
          <p:cNvSpPr>
            <a:spLocks noGrp="1"/>
          </p:cNvSpPr>
          <p:nvPr>
            <p:ph type="ctrTitle"/>
          </p:nvPr>
        </p:nvSpPr>
        <p:spPr>
          <a:xfrm>
            <a:off x="187643" y="72390"/>
            <a:ext cx="7141369" cy="393859"/>
          </a:xfrm>
        </p:spPr>
        <p:txBody>
          <a:bodyPr anchor="b"/>
          <a:lstStyle>
            <a:lvl1pPr algn="l">
              <a:defRPr sz="1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7" name="Shape 22"/>
          <p:cNvSpPr>
            <a:spLocks noChangeArrowheads="1"/>
          </p:cNvSpPr>
          <p:nvPr userDrawn="1"/>
        </p:nvSpPr>
        <p:spPr bwMode="auto">
          <a:xfrm>
            <a:off x="-952" y="134303"/>
            <a:ext cx="189000" cy="270000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8225790" y="134461"/>
            <a:ext cx="595313" cy="270034"/>
            <a:chOff x="17272" y="277"/>
            <a:chExt cx="1250" cy="567"/>
          </a:xfrm>
        </p:grpSpPr>
        <p:sp>
          <p:nvSpPr>
            <p:cNvPr id="13" name="Shape 26"/>
            <p:cNvSpPr/>
            <p:nvPr/>
          </p:nvSpPr>
          <p:spPr>
            <a:xfrm>
              <a:off x="17272" y="507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tx1"/>
          </a:solidFill>
          <a:latin typeface="Microsoft YaHei Bold" panose="020B0502040204020203" charset="-122"/>
          <a:ea typeface="Microsoft YaHei Bold" panose="020B0502040204020203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YaHei Regular" panose="020B0502040204020203" charset="-122"/>
          <a:ea typeface="Microsoft YaHei Regular" panose="020B0502040204020203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 Regular" panose="020B0502040204020203" charset="-122"/>
          <a:ea typeface="Microsoft YaHei Regular" panose="020B0502040204020203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YaHei Regular" panose="020B0502040204020203" charset="-122"/>
          <a:ea typeface="Microsoft YaHei Regular" panose="020B0502040204020203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panose="020B0502040204020203" charset="-122"/>
          <a:ea typeface="Microsoft YaHei Regular" panose="020B0502040204020203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panose="020B0502040204020203" charset="-122"/>
          <a:ea typeface="Microsoft YaHei Regular" panose="020B0502040204020203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27.xml"/><Relationship Id="rId4" Type="http://schemas.openxmlformats.org/officeDocument/2006/relationships/image" Target="../media/image3.png"/><Relationship Id="rId3" Type="http://schemas.openxmlformats.org/officeDocument/2006/relationships/tags" Target="../tags/tag126.xml"/><Relationship Id="rId2" Type="http://schemas.openxmlformats.org/officeDocument/2006/relationships/image" Target="../media/image2.png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1" Type="http://schemas.openxmlformats.org/officeDocument/2006/relationships/tags" Target="../tags/tag1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.png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1" Type="http://schemas.openxmlformats.org/officeDocument/2006/relationships/tags" Target="../tags/tag1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7.png"/><Relationship Id="rId1" Type="http://schemas.openxmlformats.org/officeDocument/2006/relationships/tags" Target="../tags/tag1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8.wmf"/><Relationship Id="rId1" Type="http://schemas.openxmlformats.org/officeDocument/2006/relationships/package" Target="../embeddings/Document1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1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0.png"/><Relationship Id="rId1" Type="http://schemas.openxmlformats.org/officeDocument/2006/relationships/tags" Target="../tags/tag1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11.png"/><Relationship Id="rId1" Type="http://schemas.openxmlformats.org/officeDocument/2006/relationships/tags" Target="../tags/tag1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2.png"/><Relationship Id="rId1" Type="http://schemas.openxmlformats.org/officeDocument/2006/relationships/tags" Target="../tags/tag1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3.png"/><Relationship Id="rId1" Type="http://schemas.openxmlformats.org/officeDocument/2006/relationships/tags" Target="../tags/tag1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1" Type="http://schemas.openxmlformats.org/officeDocument/2006/relationships/tags" Target="../tags/tag1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1" Type="http://schemas.openxmlformats.org/officeDocument/2006/relationships/tags" Target="../tags/tag1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5.png"/><Relationship Id="rId1" Type="http://schemas.openxmlformats.org/officeDocument/2006/relationships/tags" Target="../tags/tag1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6.png"/><Relationship Id="rId1" Type="http://schemas.openxmlformats.org/officeDocument/2006/relationships/tags" Target="../tags/tag14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7.png"/><Relationship Id="rId1" Type="http://schemas.openxmlformats.org/officeDocument/2006/relationships/tags" Target="../tags/tag14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4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8.png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hyperlink" Target="https://docs.qq.com/sheet/DWkdzYmhiVVN6R2pO" TargetMode="External"/><Relationship Id="rId1" Type="http://schemas.openxmlformats.org/officeDocument/2006/relationships/tags" Target="../tags/tag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未标题-2-01.png" descr="未标题-2-01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1929" t="5841" r="17577" b="54250"/>
          <a:stretch>
            <a:fillRect/>
          </a:stretch>
        </p:blipFill>
        <p:spPr bwMode="auto">
          <a:xfrm>
            <a:off x="-66040" y="-55880"/>
            <a:ext cx="9272905" cy="5240655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  <a:headEnd/>
            <a:tailEnd/>
          </a:ln>
        </p:spPr>
      </p:pic>
      <p:sp>
        <p:nvSpPr>
          <p:cNvPr id="16" name="Shape 26"/>
          <p:cNvSpPr/>
          <p:nvPr/>
        </p:nvSpPr>
        <p:spPr>
          <a:xfrm>
            <a:off x="1127760" y="771684"/>
            <a:ext cx="6888956" cy="156845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ctr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“全国大学生实习公共服务平台”</a:t>
            </a:r>
            <a:endParaRPr lang="zh-CN" sz="32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数据报送培训会</a:t>
            </a:r>
            <a:endParaRPr lang="zh-CN" sz="32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84575" y="2339975"/>
            <a:ext cx="1971675" cy="196215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915920" y="4444365"/>
            <a:ext cx="41744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chemeClr val="bg1"/>
                </a:solidFill>
              </a:rPr>
              <a:t>                  </a:t>
            </a:r>
            <a:r>
              <a:rPr lang="zh-CN" altLang="en-US" sz="1200">
                <a:solidFill>
                  <a:schemeClr val="bg1"/>
                </a:solidFill>
              </a:rPr>
              <a:t>山东</a:t>
            </a:r>
            <a:r>
              <a:rPr lang="zh-CN" altLang="en-US" sz="1200">
                <a:solidFill>
                  <a:schemeClr val="bg1"/>
                </a:solidFill>
              </a:rPr>
              <a:t>高校实习数据报送咨询群</a:t>
            </a:r>
            <a:endParaRPr lang="zh-CN" alt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1363980" y="1131570"/>
            <a:ext cx="7399973" cy="3068003"/>
          </a:xfrm>
          <a:prstGeom prst="rect">
            <a:avLst/>
          </a:prstGeom>
          <a:solidFill>
            <a:srgbClr val="EFEFEF"/>
          </a:solidFill>
          <a:ln w="12700">
            <a:noFill/>
            <a:miter lim="400000"/>
          </a:ln>
          <a:effectLst>
            <a:outerShdw dir="13500000" sy="23000" kx="1200000" algn="br" rotWithShape="0">
              <a:prstClr val="black">
                <a:alpha val="9000"/>
              </a:prstClr>
            </a:outerShdw>
            <a:reflection stA="45000" endPos="0" dist="50800" dir="5400000" sy="-100000" algn="bl" rotWithShape="0"/>
          </a:effectLst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476" y="923925"/>
            <a:ext cx="1772603" cy="939165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-1745153" y="-922362"/>
            <a:ext cx="1279706" cy="504321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ea typeface="字魂105号-简雅黑" panose="000005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6240" y="1001078"/>
            <a:ext cx="967740" cy="50673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dist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2700" kern="0" dirty="0">
                <a:sym typeface="+mn-ea"/>
              </a:rPr>
              <a:t>目录</a:t>
            </a:r>
            <a:endParaRPr lang="zh-CN" sz="2700" kern="0" dirty="0"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48603" y="1484948"/>
            <a:ext cx="1286351" cy="299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350" kern="0" dirty="0">
                <a:sym typeface="+mn-ea"/>
              </a:rPr>
              <a:t>CONTENTS</a:t>
            </a:r>
            <a:endParaRPr lang="zh-CN" sz="1350" kern="0" dirty="0"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86075" y="1687830"/>
            <a:ext cx="2065020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总体要求及分工</a:t>
            </a:r>
            <a:endParaRPr lang="zh-CN" sz="15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45996" y="1508125"/>
            <a:ext cx="63246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b="0" dirty="0" smtClean="0">
                <a:solidFill>
                  <a:srgbClr val="0070C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01</a:t>
            </a:r>
            <a:endParaRPr lang="en-US" altLang="zh-CN" sz="3600" b="0" dirty="0" smtClean="0">
              <a:solidFill>
                <a:srgbClr val="0070C0"/>
              </a:solidFill>
              <a:latin typeface="DIN Alternate" panose="020B0500000000000000" charset="0"/>
              <a:ea typeface="Microsoft YaHei Regular" panose="020B0502040204020203" charset="-122"/>
              <a:cs typeface="DIN Alternate" panose="020B0500000000000000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878455" y="3106420"/>
            <a:ext cx="2131060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实习数据上报</a:t>
            </a:r>
            <a:endParaRPr lang="zh-CN" sz="15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82654" y="2951480"/>
            <a:ext cx="70167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b="0" dirty="0" smtClean="0">
                <a:solidFill>
                  <a:srgbClr val="0070C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03</a:t>
            </a:r>
            <a:endParaRPr lang="en-US" altLang="zh-CN" sz="3600" b="0" dirty="0" smtClean="0">
              <a:solidFill>
                <a:srgbClr val="0070C0"/>
              </a:solidFill>
              <a:latin typeface="DIN Alternate" panose="020B0500000000000000" charset="0"/>
              <a:ea typeface="Microsoft YaHei Regular" panose="020B0502040204020203" charset="-122"/>
              <a:cs typeface="DIN Alternate" panose="020B0500000000000000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878296" y="2397125"/>
            <a:ext cx="1627823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zh-CN" sz="1500" kern="0" dirty="0">
                <a:solidFill>
                  <a:schemeClr val="tx1"/>
                </a:solidFill>
                <a:sym typeface="+mn-ea"/>
              </a:rPr>
              <a:t>实习上报数据准备</a:t>
            </a:r>
            <a:endParaRPr lang="en-US" altLang="zh-CN" sz="15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176622" y="2223770"/>
            <a:ext cx="70167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b="0" dirty="0" smtClean="0">
                <a:solidFill>
                  <a:srgbClr val="0070C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02</a:t>
            </a:r>
            <a:endParaRPr lang="en-US" altLang="zh-CN" sz="3600" b="0" dirty="0" smtClean="0">
              <a:solidFill>
                <a:srgbClr val="0070C0"/>
              </a:solidFill>
              <a:latin typeface="DIN Alternate" panose="020B0500000000000000" charset="0"/>
              <a:ea typeface="Microsoft YaHei Regular" panose="020B0502040204020203" charset="-122"/>
              <a:cs typeface="DIN Alternate" panose="020B0500000000000000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084570" y="1663065"/>
            <a:ext cx="2004695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zh-CN" sz="1500" kern="0" dirty="0">
                <a:solidFill>
                  <a:schemeClr val="tx1"/>
                </a:solidFill>
                <a:sym typeface="+mn-ea"/>
              </a:rPr>
              <a:t>实习培养方案上报</a:t>
            </a:r>
            <a:endParaRPr lang="zh-CN" altLang="zh-CN" sz="15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68767" y="1508125"/>
            <a:ext cx="70167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b="0" dirty="0" smtClean="0">
                <a:solidFill>
                  <a:srgbClr val="0070C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04</a:t>
            </a:r>
            <a:endParaRPr lang="en-US" altLang="zh-CN" sz="3600" b="0" dirty="0" smtClean="0">
              <a:solidFill>
                <a:srgbClr val="0070C0"/>
              </a:solidFill>
              <a:latin typeface="DIN Alternate" panose="020B0500000000000000" charset="0"/>
              <a:ea typeface="Microsoft YaHei Regular" panose="020B0502040204020203" charset="-122"/>
              <a:cs typeface="DIN Alternate" panose="020B0500000000000000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225790" y="131921"/>
            <a:ext cx="595313" cy="275273"/>
            <a:chOff x="17272" y="277"/>
            <a:chExt cx="1250" cy="578"/>
          </a:xfrm>
        </p:grpSpPr>
        <p:sp>
          <p:nvSpPr>
            <p:cNvPr id="16" name="Shape 26"/>
            <p:cNvSpPr/>
            <p:nvPr/>
          </p:nvSpPr>
          <p:spPr>
            <a:xfrm>
              <a:off x="17272" y="518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2" name="图片 1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5355114" y="2153285"/>
            <a:ext cx="728980" cy="645160"/>
          </a:xfrm>
          <a:prstGeom prst="rect">
            <a:avLst/>
          </a:prstGeom>
        </p:spPr>
        <p:txBody>
          <a:bodyPr wrap="none">
            <a:spAutoFit/>
          </a:bodyPr>
          <a:p>
            <a:pPr algn="ctr" defTabSz="914400"/>
            <a:r>
              <a:rPr lang="en-US" altLang="zh-CN" sz="3600" b="0" dirty="0" smtClean="0">
                <a:solidFill>
                  <a:srgbClr val="0070C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05</a:t>
            </a:r>
            <a:endParaRPr lang="en-US" altLang="zh-CN" sz="3600" b="0" dirty="0" smtClean="0">
              <a:solidFill>
                <a:srgbClr val="0070C0"/>
              </a:solidFill>
              <a:latin typeface="DIN Alternate" panose="020B0500000000000000" charset="0"/>
              <a:ea typeface="Microsoft YaHei Regular" panose="020B0502040204020203" charset="-122"/>
              <a:cs typeface="DIN Alternate" panose="020B0500000000000000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089015" y="2351405"/>
            <a:ext cx="2004695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zh-CN" sz="1500" kern="0" dirty="0">
                <a:solidFill>
                  <a:schemeClr val="tx1"/>
                </a:solidFill>
                <a:sym typeface="+mn-ea"/>
              </a:rPr>
              <a:t>常见问题</a:t>
            </a:r>
            <a:endParaRPr lang="zh-CN" altLang="zh-CN" sz="1500" kern="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57366" y="2154079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sym typeface="+mn-ea"/>
              </a:rPr>
              <a:t>总体要求及分工</a:t>
            </a:r>
            <a:endParaRPr lang="zh-CN" altLang="en-US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25790" y="131921"/>
            <a:ext cx="595313" cy="275273"/>
            <a:chOff x="17272" y="277"/>
            <a:chExt cx="1250" cy="578"/>
          </a:xfrm>
        </p:grpSpPr>
        <p:sp>
          <p:nvSpPr>
            <p:cNvPr id="16" name="Shape 26"/>
            <p:cNvSpPr/>
            <p:nvPr/>
          </p:nvSpPr>
          <p:spPr>
            <a:xfrm>
              <a:off x="17272" y="518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86460" y="1678305"/>
            <a:ext cx="1786255" cy="224980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0070C0">
                <a:alpha val="8000"/>
              </a:srgbClr>
            </a:outerShdw>
          </a:effectLst>
        </p:spPr>
        <p:txBody>
          <a:bodyPr lIns="60958" rIns="60958" anchor="ctr"/>
          <a:p>
            <a:pPr hangingPunct="0"/>
            <a:endParaRPr lang="en-US" altLang="zh-CN" sz="24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1289" y="1863000"/>
            <a:ext cx="172085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dirty="0">
                <a:solidFill>
                  <a:srgbClr val="0070C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0070C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01</a:t>
            </a:r>
            <a:endParaRPr lang="en-US" altLang="zh-CN" sz="7200" b="1" dirty="0">
              <a:solidFill>
                <a:srgbClr val="0070C0"/>
              </a:solidFill>
              <a:effectLst/>
              <a:latin typeface="DIN Alternate" panose="020B0500000000000000" charset="0"/>
              <a:ea typeface="Microsoft YaHei Bold" panose="020B0502040204020203" charset="-122"/>
              <a:cs typeface="DIN Alternate" panose="020B0500000000000000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4710" y="2903855"/>
            <a:ext cx="149981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DIN Alternate" panose="020B0500000000000000" charset="0"/>
                <a:ea typeface="方正黑体简体" panose="03000509000000000000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latin typeface="DIN Alternate" panose="020B0500000000000000" charset="0"/>
              <a:ea typeface="方正黑体简体" panose="03000509000000000000" pitchFamily="2" charset="-122"/>
              <a:cs typeface="DIN Alternate" panose="020B0500000000000000" charset="0"/>
              <a:sym typeface="Noto Serif CJK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3769995" y="466090"/>
            <a:ext cx="4330065" cy="43738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报送内容</a:t>
            </a:r>
            <a:endParaRPr lang="zh-CN" altLang="en-US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2395" y="749935"/>
            <a:ext cx="4017645" cy="37909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8800" y="885825"/>
            <a:ext cx="294449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报送内容：</a:t>
            </a:r>
            <a:endParaRPr lang="zh-CN" altLang="en-US" sz="14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1</a:t>
            </a:r>
            <a:r>
              <a:rPr lang="zh-CN" altLang="en-US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、纳入各专业人才培养方案，设有课程名称和学分的校内或校外实习课程；</a:t>
            </a:r>
            <a:endParaRPr lang="zh-CN" altLang="en-US" sz="1200" b="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2</a:t>
            </a:r>
            <a:r>
              <a:rPr lang="zh-CN" altLang="en-US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、具有真实工作情境的，与专业培养目标相关的实践性教学活动。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0">
                <a:solidFill>
                  <a:srgbClr val="FF0000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例如：社科类的调查、工科的金工实习需要上报；如军训、暑期工作实践不需要上报</a:t>
            </a:r>
            <a:endParaRPr lang="zh-CN" altLang="en-US" sz="1200" b="0">
              <a:solidFill>
                <a:srgbClr val="FF0000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3970020" y="628650"/>
            <a:ext cx="4330065" cy="38855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报送要求</a:t>
            </a:r>
            <a:endParaRPr lang="zh-CN" altLang="en-US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2140" y="749935"/>
            <a:ext cx="3048000" cy="2907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报送要求：</a:t>
            </a:r>
            <a:endParaRPr lang="zh-CN" altLang="en-US" sz="14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1</a:t>
            </a:r>
            <a:r>
              <a:rPr lang="zh-CN" altLang="en-US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、工作要求：各高校高度重视实习数据采集工作，加强实习数据采集的管理和统筹，</a:t>
            </a:r>
            <a:r>
              <a:rPr lang="zh-CN" altLang="en-US" sz="1200" b="0">
                <a:solidFill>
                  <a:srgbClr val="FF0000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安排专人负责，确保填报数据的真实、准确、完整，做到不漏报、不错报、不虚报；</a:t>
            </a:r>
            <a:endParaRPr lang="zh-CN" altLang="en-US" sz="1200" b="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2</a:t>
            </a:r>
            <a:r>
              <a:rPr lang="zh-CN" altLang="en-US" sz="1200" b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、时间要求：</a:t>
            </a:r>
            <a:r>
              <a:rPr lang="zh-CN" altLang="en-US" sz="1200" b="0">
                <a:solidFill>
                  <a:srgbClr val="FF0000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各高校于 2023 年 3 月 31 日前完成2022—2023 学年数据填报准备工作，后续数据按要求更新（根据试点文件来看，各高校需要逐月上报上月实习结束数据）。</a:t>
            </a:r>
            <a:endParaRPr lang="zh-CN" altLang="en-US" sz="1200" b="0">
              <a:solidFill>
                <a:srgbClr val="FF0000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37660" y="1017270"/>
            <a:ext cx="3994785" cy="3108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/>
          <a:p>
            <a:r>
              <a:rPr lang="zh-CN" altLang="en-US" b="0">
                <a:latin typeface="Microsoft YaHei Regular" panose="020B0502040204020203" charset="-122"/>
                <a:ea typeface="Microsoft YaHei Regular" panose="020B0502040204020203" charset="-122"/>
              </a:rPr>
              <a:t>人员分工</a:t>
            </a:r>
            <a:endParaRPr lang="zh-CN" altLang="en-US" b="0">
              <a:latin typeface="Microsoft YaHei Regular" panose="020B0502040204020203" charset="-122"/>
              <a:ea typeface="Microsoft YaHei Regular" panose="020B0502040204020203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4825" y="894080"/>
            <a:ext cx="3856355" cy="2009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</a:rPr>
              <a:t>两种分工模式：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</a:rPr>
              <a:t>校级管理员老师直接上报；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</a:rPr>
              <a:t>院系管理员上报，校级管理员老师审核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3937635" y="824230"/>
          <a:ext cx="4299585" cy="349504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104900"/>
                <a:gridCol w="1731010"/>
                <a:gridCol w="1463675"/>
              </a:tblGrid>
              <a:tr h="46482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/>
                        <a:t>单次申报为例</a:t>
                      </a:r>
                      <a:endParaRPr lang="zh-CN" alt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/>
                        <a:t>分工一</a:t>
                      </a:r>
                      <a:endParaRPr lang="zh-CN" alt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/>
                        <a:t>分工二</a:t>
                      </a:r>
                      <a:endParaRPr lang="zh-CN" altLang="en-US" sz="1000" b="1"/>
                    </a:p>
                  </a:txBody>
                  <a:tcPr marL="12700" marR="12700" marT="12700" vert="horz" anchor="ctr" anchorCtr="0"/>
                </a:tc>
              </a:tr>
              <a:tr h="334010">
                <a:tc v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/>
                        <a:t>校级管理员申报</a:t>
                      </a:r>
                      <a:endParaRPr lang="zh-CN" alt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/>
                        <a:t>院系管理员申报</a:t>
                      </a:r>
                      <a:endParaRPr lang="zh-CN" altLang="en-US" sz="1000" b="1"/>
                    </a:p>
                  </a:txBody>
                  <a:tcPr marL="12700" marR="12700" marT="12700" vert="horz" anchor="ctr" anchorCtr="0"/>
                </a:tc>
              </a:tr>
              <a:tr h="4972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第一步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院系管理员老师收集提交实习结束的学生上报信息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院系管理员系统上报实习结束的学生上报信息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3333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第二步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校级管理员汇总审核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校级管理员在线审核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4895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第三步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校级管理员上报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院系管理员处理系统审核失败的数据再次申报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3962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第四步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院系管理员处理审核失败的数据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校级管理再次审核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490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第五步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校级管理员再次上报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查看上报进度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4895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/>
                        <a:t>第六步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查看上报进去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账户获取及登陆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4675" y="943610"/>
            <a:ext cx="3309620" cy="1162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zh-CN" altLang="en-US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账号怎么获取？</a:t>
            </a:r>
            <a:endParaRPr lang="zh-CN" altLang="en-US" sz="12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校级管理员账号教育行政部门生成分配；院系管理员账号</a:t>
            </a:r>
            <a:r>
              <a:rPr lang="zh-CN" altLang="en-US" sz="12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由校级账号添加生成。</a:t>
            </a:r>
            <a:endParaRPr lang="zh-CN" altLang="en-US" sz="12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12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登录网址：</a:t>
            </a:r>
            <a:r>
              <a:rPr lang="zh-CN" altLang="en-US" sz="1200">
                <a:solidFill>
                  <a:srgbClr val="0070C0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https://sx.chsi.com.cn/htgl/</a:t>
            </a:r>
            <a:endParaRPr lang="zh-CN" altLang="en-US"/>
          </a:p>
          <a:p>
            <a:pPr>
              <a:lnSpc>
                <a:spcPct val="200000"/>
              </a:lnSpc>
            </a:pPr>
            <a:r>
              <a:rPr lang="en-US" altLang="zh-CN"/>
              <a:t> 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7826" t="2708" r="2814"/>
          <a:stretch>
            <a:fillRect/>
          </a:stretch>
        </p:blipFill>
        <p:spPr>
          <a:xfrm>
            <a:off x="4223385" y="943610"/>
            <a:ext cx="3871595" cy="3011805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院系账户分配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1505" y="411480"/>
            <a:ext cx="7629525" cy="1162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zh-CN" altLang="en-US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院系管理员账号</a:t>
            </a:r>
            <a:r>
              <a:rPr lang="zh-CN" altLang="en-US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由校级账号添加生成</a:t>
            </a:r>
            <a:r>
              <a:rPr lang="en-US" altLang="zh-CN" sz="140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 </a:t>
            </a:r>
            <a:endParaRPr lang="zh-CN" altLang="en-US" sz="14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>
              <a:lnSpc>
                <a:spcPct val="200000"/>
              </a:lnSpc>
            </a:pPr>
            <a:endParaRPr lang="zh-CN" altLang="en-US" sz="14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02005" y="998855"/>
            <a:ext cx="7475855" cy="370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14821" y="2154079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实习上报数据准备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2" name="组合 11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13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  <a:endPara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4080" y="1665605"/>
            <a:ext cx="1786255" cy="224980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0070C0">
                <a:alpha val="8000"/>
              </a:srgbClr>
            </a:outerShdw>
          </a:effectLst>
        </p:spPr>
        <p:txBody>
          <a:bodyPr lIns="60958" rIns="60958" anchor="ctr"/>
          <a:p>
            <a:pPr hangingPunct="0"/>
            <a:endParaRPr lang="en-US" altLang="zh-CN" sz="24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8909" y="1850300"/>
            <a:ext cx="1720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dirty="0">
                <a:solidFill>
                  <a:srgbClr val="0070C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0070C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02</a:t>
            </a:r>
            <a:endParaRPr lang="en-US" altLang="zh-CN" sz="7200" b="1" dirty="0">
              <a:solidFill>
                <a:srgbClr val="0070C0"/>
              </a:solidFill>
              <a:effectLst/>
              <a:latin typeface="DIN Alternate" panose="020B0500000000000000" charset="0"/>
              <a:ea typeface="Microsoft YaHei Bold" panose="020B0502040204020203" charset="-122"/>
              <a:cs typeface="DIN Alternate" panose="020B0500000000000000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2330" y="2891155"/>
            <a:ext cx="149981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DIN Alternate" panose="020B0500000000000000" charset="0"/>
                <a:ea typeface="方正黑体简体" panose="03000509000000000000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latin typeface="DIN Alternate" panose="020B0500000000000000" charset="0"/>
              <a:ea typeface="方正黑体简体" panose="03000509000000000000" pitchFamily="2" charset="-122"/>
              <a:cs typeface="DIN Alternate" panose="020B0500000000000000" charset="0"/>
              <a:sym typeface="Noto Serif CJK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收集的数据指标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0600" y="915670"/>
            <a:ext cx="7004685" cy="3534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共有</a:t>
            </a:r>
            <a:r>
              <a:rPr lang="en-US" altLang="zh-CN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23</a:t>
            </a:r>
            <a:r>
              <a:rPr lang="zh-CN" altLang="en-US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个数据指标</a:t>
            </a:r>
            <a:endParaRPr lang="zh-CN" altLang="en-US" sz="140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学籍基本信息：</a:t>
            </a:r>
            <a:r>
              <a:rPr lang="zh-CN" altLang="en-US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学号、学生姓名、入学年份、院系、班级</a:t>
            </a:r>
            <a:endParaRPr lang="zh-CN" altLang="en-US" sz="1400" b="0">
              <a:solidFill>
                <a:schemeClr val="tx1">
                  <a:lumMod val="50000"/>
                  <a:lumOff val="50000"/>
                </a:schemeClr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课程的基本信息：</a:t>
            </a:r>
            <a:r>
              <a:rPr lang="zh-CN" altLang="en-US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课程名称、课程代码、学分（实习学分）、实习类型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实习组织基本信息：</a:t>
            </a:r>
            <a:r>
              <a:rPr lang="zh-CN" altLang="en-US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实习组织形式、实习方式、校内指导老师姓名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学生实习单位及岗位信息：</a:t>
            </a:r>
            <a:r>
              <a:rPr lang="zh-CN" altLang="en-US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实习单位名称、实习单位统一社会信用代码、实习地区及代码、实习详细地址、实习岗位、实习开始时间、实习结束时间、实际实习天数、实习报酬（元</a:t>
            </a:r>
            <a:r>
              <a:rPr lang="en-US" altLang="zh-CN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/</a:t>
            </a:r>
            <a:r>
              <a:rPr lang="zh-CN" altLang="en-US" sz="1400" b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月）、企业指导人员姓名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285750" indent="-285750">
              <a:lnSpc>
                <a:spcPct val="200000"/>
              </a:lnSpc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23735" y="3687445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showAsIcon="1" r:id="rId1" imgW="971550" imgH="666750" progId="Word.Document.12">
                  <p:embed/>
                </p:oleObj>
              </mc:Choice>
              <mc:Fallback>
                <p:oleObj name="" showAsIcon="1" r:id="rId1" imgW="971550" imgH="666750" progId="Word.Documen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023735" y="3687445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重点指标说明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720725" y="850265"/>
          <a:ext cx="7539355" cy="344360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644650"/>
                <a:gridCol w="713740"/>
                <a:gridCol w="5180965"/>
              </a:tblGrid>
              <a:tr h="562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学分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必填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900"/>
                        <a:t>填写格式：课程学分（实习所占的学分）。对于独立设课的实习，课程学分与实习学分相同；对于课内设置实习环节的课程，实习所占的学分据实填写。例如：2（2）表示一门2学分的独立设课实习，2（0.5）表示2学习的课程中有0.5学分的课内实习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</a:tr>
              <a:tr h="11982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实习类型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必填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900"/>
                        <a:t>包含三种实习类型：认识实习、专业实习和毕业实习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认识实习：学生由学校组织到实习地点参观、观摩和体验，形成对专业的初步认识的活动，一般在大学一、二年级实施（医学生早期接触临床、师范生教育见习等归为认识实习）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专业实习：学生具有一定专业知识后，通过运用专业知识解决特定问题，加深对专业知识理解和运用的活动。一般在大学二、三、四年级实施（医学生临床见习、跟师学习等归为专业实习）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毕业实习：学生具备一定实践岗位工作能力后，在专业人员指导下，辅助或相对独立参与实际工作的活动。一般在大学四、五年级实施（医学生临床实习、师范生教育实习和教育研习等归为毕业实习）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</a:tr>
              <a:tr h="9721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实习方式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必填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900"/>
                        <a:t>包含四种实习方式：现场实习、模拟实习、虚拟实习和远程实习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现场实习：在真实工作场景中开展的实践教学活动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模拟实习：在“模拟法庭”等拟真环境中进行的实践教学活动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虚拟实习：利用信息技术和虚拟仿真等手段建设的虚拟工作场景，在此虚拟场景上进行的实践教学活动</a:t>
                      </a:r>
                      <a:endParaRPr lang="zh-CN" sz="900"/>
                    </a:p>
                    <a:p>
                      <a:pPr indent="0">
                        <a:buNone/>
                      </a:pPr>
                      <a:r>
                        <a:rPr lang="zh-CN" sz="900"/>
                        <a:t>远程实习：原本计划安排在线下的实习，因为疫情等因素影响改为通过远程方式所进行的实习, 类似于远程办公（2023年春季学期起，原则上不应再出现远程实习）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</a:tr>
              <a:tr h="3327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实习单位名称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必填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900"/>
                        <a:t>在企事业单位（法人单位）实习的，准确填写单位全称实习单位为非法人单位的，填实际名称，如“田野写生”“现场采访”“野外考察”等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</a:tr>
              <a:tr h="3778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实习单位统一社会信用代码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00"/>
                        <a:t>必填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900"/>
                        <a:t>在企事业单位（法人单位）实习的，准确填写“实习单位统一社会信用代码”；如无，填“无”</a:t>
                      </a:r>
                      <a:endParaRPr lang="zh-CN" altLang="en-US" sz="900"/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数据收集时间范围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3260" y="667385"/>
            <a:ext cx="6174105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l">
              <a:lnSpc>
                <a:spcPct val="1500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3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月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31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日前，收集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2022-2023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学年实习结束的实习上报数据，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4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月开始每月收集上月实习结束的上报数据，当月无上报数据可点击无新增实习数据。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9780" y="1451610"/>
            <a:ext cx="7292975" cy="3053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数据收集方式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54330" y="970915"/>
            <a:ext cx="2957195" cy="2425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171450" lvl="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线下：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各院系通知通过学生或指导老师收集信息，收集好后审核，错误的数据返回，然后汇总，一般需要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7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天左右。</a:t>
            </a: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  <a:sym typeface="+mn-ea"/>
            </a:endParaRPr>
          </a:p>
          <a:p>
            <a:pPr marL="171450" lvl="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线上：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从信息化平台导出，按上报模板整理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。</a:t>
            </a: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  <a:sym typeface="+mn-ea"/>
            </a:endParaRPr>
          </a:p>
          <a:p>
            <a:pPr marL="171450" lvl="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校友邦平台：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可以一键导出上报数据，数据完整性和准确性可达到99%）</a:t>
            </a:r>
            <a:r>
              <a:rPr lang="zh-CN" altLang="en-US" sz="1000" b="0">
                <a:latin typeface="微软雅黑" panose="020B0503020204020204" pitchFamily="34" charset="-122"/>
                <a:ea typeface="微软雅黑" panose="020B0503020204020204" pitchFamily="34" charset="-122"/>
                <a:cs typeface="Microsoft YaHei Regular" panose="020B0502040204020203" charset="-122"/>
                <a:sym typeface="+mn-ea"/>
              </a:rPr>
              <a:t>。</a:t>
            </a: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Microsoft YaHei Regular" panose="020B0502040204020203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39160" y="862330"/>
            <a:ext cx="5231130" cy="321881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5060" y="2007235"/>
            <a:ext cx="149034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30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part</a:t>
            </a:r>
            <a:r>
              <a:rPr lang="en-US" altLang="zh-CN" sz="30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endParaRPr lang="en-US" altLang="zh-CN" sz="3000" b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33541" y="2154079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实习数据上报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25790" y="131921"/>
            <a:ext cx="595313" cy="275273"/>
            <a:chOff x="17272" y="277"/>
            <a:chExt cx="1250" cy="578"/>
          </a:xfrm>
        </p:grpSpPr>
        <p:sp>
          <p:nvSpPr>
            <p:cNvPr id="16" name="Shape 26"/>
            <p:cNvSpPr/>
            <p:nvPr/>
          </p:nvSpPr>
          <p:spPr>
            <a:xfrm>
              <a:off x="17272" y="518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4080" y="1665605"/>
            <a:ext cx="1786255" cy="224980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0070C0">
                <a:alpha val="8000"/>
              </a:srgbClr>
            </a:outerShdw>
          </a:effectLst>
        </p:spPr>
        <p:txBody>
          <a:bodyPr lIns="60958" rIns="60958" anchor="ctr"/>
          <a:p>
            <a:pPr hangingPunct="0"/>
            <a:endParaRPr lang="en-US" altLang="zh-CN" sz="24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8909" y="1850300"/>
            <a:ext cx="1720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dirty="0">
                <a:solidFill>
                  <a:srgbClr val="0070C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0070C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03</a:t>
            </a:r>
            <a:endParaRPr lang="en-US" altLang="zh-CN" sz="7200" b="1" dirty="0">
              <a:solidFill>
                <a:srgbClr val="0070C0"/>
              </a:solidFill>
              <a:effectLst/>
              <a:latin typeface="DIN Alternate" panose="020B0500000000000000" charset="0"/>
              <a:ea typeface="Microsoft YaHei Bold" panose="020B0502040204020203" charset="-122"/>
              <a:cs typeface="DIN Alternate" panose="020B0500000000000000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2330" y="2891155"/>
            <a:ext cx="149981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DIN Alternate" panose="020B0500000000000000" charset="0"/>
                <a:ea typeface="方正黑体简体" panose="03000509000000000000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latin typeface="DIN Alternate" panose="020B0500000000000000" charset="0"/>
              <a:ea typeface="方正黑体简体" panose="03000509000000000000" pitchFamily="2" charset="-122"/>
              <a:cs typeface="DIN Alternate" panose="020B0500000000000000" charset="0"/>
              <a:sym typeface="Noto Serif CJK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上报流程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pic>
        <p:nvPicPr>
          <p:cNvPr id="1031" name="图片 1" descr="QQ图片2023020212585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64005" y="232410"/>
            <a:ext cx="5473700" cy="4678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34925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下载模板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91515" y="531495"/>
            <a:ext cx="5173345" cy="691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4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从实习上报页面上方点击【下载地区代码表】【下载上报模板】</a:t>
            </a:r>
            <a:r>
              <a:rPr lang="zh-CN" altLang="en-US" sz="12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注：不能修改下载的表格模板。</a:t>
            </a:r>
            <a:endParaRPr lang="zh-CN" altLang="en-US" sz="12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5655" y="1430020"/>
            <a:ext cx="7411720" cy="3079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批量上报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12190" y="627380"/>
            <a:ext cx="72777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数据整理完成后，点击“上报新增实习数据”上传，单次上传表格内数据不可大于2万条。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8560" y="1156335"/>
            <a:ext cx="6786880" cy="364553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825" y="66675"/>
            <a:ext cx="5461159" cy="393859"/>
          </a:xfrm>
        </p:spPr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数据校验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15620" y="675640"/>
            <a:ext cx="692658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校验的内容主要是接入工商口，校验企业的名称及代码、所在城市代码、学号、学生姓名，校验一般需要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1-2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天。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校级账号上传的数据直接进入校验审核，院系上传的实习数据需要校级账号审核通过才会进入校验。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85470" y="1812925"/>
            <a:ext cx="7575550" cy="24860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校验失败数据处理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31495" y="555625"/>
            <a:ext cx="72777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校验不通过主要有单位名称不对、信用代码错误、学籍信息错误、单位注销等。校验不通过的数据需要下载，修改再次上传和校验。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1495" y="1411605"/>
            <a:ext cx="8069580" cy="26479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上报数据的编辑与删除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31495" y="555625"/>
            <a:ext cx="745680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未校验、已校验的数据均支持编辑与删除，本月上传的数据如错误较多可以重新上传提交校验，会自动覆盖。不支持批量覆盖上月的数据，需要校级管理员及时审核数据。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-214748247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1495" y="1545590"/>
            <a:ext cx="8058150" cy="18300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查看上报数据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363345" y="562610"/>
            <a:ext cx="74568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展示本校及各院系上报进展统计结果。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83995" y="1043305"/>
            <a:ext cx="6242685" cy="371729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97676" y="2154079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实习培养方案上报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25790" y="131921"/>
            <a:ext cx="595313" cy="275273"/>
            <a:chOff x="17272" y="277"/>
            <a:chExt cx="1250" cy="578"/>
          </a:xfrm>
        </p:grpSpPr>
        <p:sp>
          <p:nvSpPr>
            <p:cNvPr id="16" name="Shape 26"/>
            <p:cNvSpPr/>
            <p:nvPr/>
          </p:nvSpPr>
          <p:spPr>
            <a:xfrm>
              <a:off x="17272" y="518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4080" y="1665605"/>
            <a:ext cx="1786255" cy="224980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0070C0">
                <a:alpha val="8000"/>
              </a:srgbClr>
            </a:outerShdw>
          </a:effectLst>
        </p:spPr>
        <p:txBody>
          <a:bodyPr lIns="60958" rIns="60958" anchor="ctr"/>
          <a:p>
            <a:pPr hangingPunct="0"/>
            <a:endParaRPr lang="en-US" altLang="zh-CN" sz="24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8909" y="1850300"/>
            <a:ext cx="1720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dirty="0">
                <a:solidFill>
                  <a:srgbClr val="0070C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0070C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04</a:t>
            </a:r>
            <a:endParaRPr lang="en-US" altLang="zh-CN" sz="7200" b="1" dirty="0">
              <a:solidFill>
                <a:srgbClr val="0070C0"/>
              </a:solidFill>
              <a:effectLst/>
              <a:latin typeface="DIN Alternate" panose="020B0500000000000000" charset="0"/>
              <a:ea typeface="Microsoft YaHei Bold" panose="020B0502040204020203" charset="-122"/>
              <a:cs typeface="DIN Alternate" panose="020B0500000000000000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2330" y="2891155"/>
            <a:ext cx="149981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DIN Alternate" panose="020B0500000000000000" charset="0"/>
                <a:ea typeface="方正黑体简体" panose="03000509000000000000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latin typeface="DIN Alternate" panose="020B0500000000000000" charset="0"/>
              <a:ea typeface="方正黑体简体" panose="03000509000000000000" pitchFamily="2" charset="-122"/>
              <a:cs typeface="DIN Alternate" panose="020B0500000000000000" charset="0"/>
              <a:sym typeface="Noto Serif CJK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方案上报负责人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07415" y="598805"/>
            <a:ext cx="74568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学校用户可上报本学校的实习培养方案数据、编辑或删除实习培养方案数据。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-21474824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7430" y="1148080"/>
            <a:ext cx="6857365" cy="307530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方案维度与规则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827405" y="993140"/>
          <a:ext cx="7212330" cy="36576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111250"/>
                <a:gridCol w="770890"/>
                <a:gridCol w="5330190"/>
              </a:tblGrid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字段名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是否必填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填写要求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课程代码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校内课程编号，在学校内代表唯一课程，不超过50位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课程名称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不超过200字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课程类别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如必修、选修等，按照校内真实情况填写。不超过20字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开课院系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不超过50字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授课对象专业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若授课对象专业为所有专业，填写“所有专业”；如需添加多个授课对象专业，单个上报可点击“+”添加，批量上报以中文逗号隔开，如“专业一，专业二”。不超过500字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授课对象年级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如大一、大二等，按照校内真实情况填写，如需添加多个授课对象年级，单个上报可点击“+”添加，批量上报以中文逗号隔开，如“大一，大二”。不超过50字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开课学期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如春季学期、夏季学期、秋季学期等，按照校内真实情况填写。不超过50字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总学分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格式要求为数字，整数部分最多3位，小数部分最多2位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实习学分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格式要求为数字，整数部分最多3位，小数部分最多2位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总学时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格式要求为正整数，不超过3位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实习学时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格式要求为正整数，不超过3位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  <a:tr h="0"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授课教师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必填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zh-CN" sz="1000"/>
                        <a:t>授课教师真实姓名，如需添加多位授课教师，单个上报可点击“+”添加，批量上报以中文逗号隔开，如“姓名1，姓名2”。不超过200字</a:t>
                      </a:r>
                      <a:endParaRPr lang="zh-CN" sz="1000"/>
                    </a:p>
                  </a:txBody>
                  <a:tcPr marL="68580" marR="68580" marT="0" marB="0" vert="horz" anchor="t" anchorCtr="0"/>
                </a:tc>
              </a:tr>
            </a:tbl>
          </a:graphicData>
        </a:graphic>
      </p:graphicFrame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744855" y="466090"/>
            <a:ext cx="765429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共有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12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个字段，是指人才培养方案里面的实习课程信息，可以直接提取教务系统的排课信息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vert="horz" rtlCol="0" anchor="b">
            <a:normAutofit/>
          </a:bodyPr>
          <a:p>
            <a:pPr lvl="0" algn="l"/>
            <a:r>
              <a:rPr lang="zh-CN" altLang="en-US" sz="1400" b="0">
                <a:latin typeface="Microsoft YaHei Regular" panose="020B0502040204020203" charset="-122"/>
                <a:ea typeface="Microsoft YaHei Regular" panose="020B0502040204020203" charset="-122"/>
                <a:sym typeface="+mn-ea"/>
              </a:rPr>
              <a:t>方案的上传、编辑与修改</a:t>
            </a:r>
            <a:endParaRPr lang="zh-CN" altLang="en-US" sz="1400" b="0">
              <a:latin typeface="Microsoft YaHei Regular" panose="020B0502040204020203" charset="-122"/>
              <a:ea typeface="Microsoft YaHei Regular" panose="020B0502040204020203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643255"/>
            <a:ext cx="74568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lnSpc>
                <a:spcPct val="15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登录平台后点击【上报实习培养方案】，可以批量上报。单次不超过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万条。上传后可以查看、编辑与删除。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-21474824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44245" y="1124585"/>
            <a:ext cx="6901180" cy="3532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0070C0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05931" y="2154079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常见问题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25790" y="131921"/>
            <a:ext cx="595313" cy="275273"/>
            <a:chOff x="17272" y="277"/>
            <a:chExt cx="1250" cy="578"/>
          </a:xfrm>
        </p:grpSpPr>
        <p:sp>
          <p:nvSpPr>
            <p:cNvPr id="16" name="Shape 26"/>
            <p:cNvSpPr/>
            <p:nvPr/>
          </p:nvSpPr>
          <p:spPr>
            <a:xfrm>
              <a:off x="17272" y="518"/>
              <a:ext cx="1250" cy="337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450" kern="0" baseline="0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450" kern="0" baseline="0" dirty="0">
                <a:solidFill>
                  <a:srgbClr val="D62F2F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4080" y="1665605"/>
            <a:ext cx="1786255" cy="224980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0070C0">
                <a:alpha val="8000"/>
              </a:srgbClr>
            </a:outerShdw>
          </a:effectLst>
        </p:spPr>
        <p:txBody>
          <a:bodyPr lIns="60958" rIns="60958" anchor="ctr"/>
          <a:p>
            <a:pPr hangingPunct="0"/>
            <a:endParaRPr lang="en-US" altLang="zh-CN" sz="24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8909" y="1850300"/>
            <a:ext cx="1720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dirty="0">
                <a:solidFill>
                  <a:srgbClr val="0070C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0070C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05</a:t>
            </a:r>
            <a:endParaRPr lang="en-US" altLang="zh-CN" sz="7200" b="1" dirty="0">
              <a:solidFill>
                <a:srgbClr val="0070C0"/>
              </a:solidFill>
              <a:effectLst/>
              <a:latin typeface="DIN Alternate" panose="020B0500000000000000" charset="0"/>
              <a:ea typeface="Microsoft YaHei Bold" panose="020B0502040204020203" charset="-122"/>
              <a:cs typeface="DIN Alternate" panose="020B0500000000000000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2330" y="2891155"/>
            <a:ext cx="149981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DIN Alternate" panose="020B0500000000000000" charset="0"/>
                <a:ea typeface="方正黑体简体" panose="03000509000000000000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latin typeface="DIN Alternate" panose="020B0500000000000000" charset="0"/>
              <a:ea typeface="方正黑体简体" panose="03000509000000000000" pitchFamily="2" charset="-122"/>
              <a:cs typeface="DIN Alternate" panose="020B0500000000000000" charset="0"/>
              <a:sym typeface="Noto Serif CJK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/>
          <a:p>
            <a:r>
              <a:rPr lang="zh-CN" altLang="en-US"/>
              <a:t>常见问题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827405" y="771747"/>
          <a:ext cx="7467600" cy="35306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45795"/>
                <a:gridCol w="1731645"/>
                <a:gridCol w="4655820"/>
              </a:tblGrid>
              <a:tr h="8013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/>
                        <a:t>1</a:t>
                      </a: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上传数据不成功时报“未获取到学生学籍信息”错误怎么办？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1. 检查姓名、学号中是否有空格、换行等符号；</a:t>
                      </a:r>
                      <a:r>
                        <a:rPr lang="en-US" sz="1000"/>
                        <a:t>2. 检查学生姓名、学号是否和学生的学信档案或和学校的学籍信息库内一致。必须完完全全一模一样。</a:t>
                      </a: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</a:tr>
              <a:tr h="13639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/>
                        <a:t>2</a:t>
                      </a: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单位校验不通过怎么办？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单位校验是为了验证实习信息的真实性和有效性，系统通过实习单位名称调用接口对比统一社会信用代码，所以必须保证单位名称和代码与工商记录中的一致才能通过校验。</a:t>
                      </a:r>
                      <a:endParaRPr lang="zh-CN" sz="1000"/>
                    </a:p>
                    <a:p>
                      <a:pPr indent="0">
                        <a:buNone/>
                      </a:pPr>
                      <a:r>
                        <a:rPr lang="zh-CN" sz="1000"/>
                        <a:t>报错时建议筛选未校验通过的数据进行修改，若需要重新上传并且单位名称有变化的需要先删除以前的数据。校验结果不是实时出现的，所以要是重新上传之后仍为校验不通过，等待即可。若有实际情况确实没有实习单位填写，则按照实际情况填写单位名称，统一社会信用代码填“无”。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399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/>
                        <a:t>3</a:t>
                      </a: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实习上报联合培养的学生由那个学院上报？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由学籍所在单位报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  <a:tr h="399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/>
                        <a:t>4</a:t>
                      </a:r>
                      <a:endParaRPr lang="en-US" altLang="en-US" sz="1000"/>
                    </a:p>
                  </a:txBody>
                  <a:tcPr marL="12700" marR="12700" marT="12700" vert="horz" anchor="ctr" anchorCtr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实习单位的社会信息代码怎么获得。</a:t>
                      </a:r>
                      <a:endParaRPr lang="zh-CN" altLang="en-US" sz="1000"/>
                    </a:p>
                  </a:txBody>
                  <a:tcPr marL="12700" marR="12700" marT="12700" vert="horz" anchor="ctr" anchorCtr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>
                          <a:hlinkClick r:id="rId2" tooltip="https://docs.qq.com/sheet/DWkdzYmhiVVN6R2pO"/>
                        </a:rPr>
                        <a:t>1、可通过https://www.cods.org.cn/gscx/ 2、天眼查查询 3、使用系统单个添加自动获取统一信用代码。</a:t>
                      </a:r>
                      <a:endParaRPr lang="zh-CN" altLang="en-US" sz="1000">
                        <a:hlinkClick r:id="rId2" tooltip="https://docs.qq.com/sheet/DWkdzYmhiVVN6R2pO"/>
                      </a:endParaRPr>
                    </a:p>
                  </a:txBody>
                  <a:tcPr marL="12700" marR="12700" marT="12700" vert="horz" anchor="ctr" anchorCtr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05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/>
                        <a:t>5</a:t>
                      </a:r>
                      <a:endParaRPr lang="en-US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二级学院忘记账号密码怎么办？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/>
                        <a:t>学院账号忘了，校级管理员可以看到，知道账号的学院，可以自己找回密码</a:t>
                      </a:r>
                      <a:endParaRPr lang="zh-CN" altLang="en-US" sz="1000"/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UNIT_PLACING_PICTURE_USER_VIEWPORT" val="{&quot;height&quot;:8253,&quot;width&quot;:14603}"/>
</p:tagLst>
</file>

<file path=ppt/tags/tag126.xml><?xml version="1.0" encoding="utf-8"?>
<p:tagLst xmlns:p="http://schemas.openxmlformats.org/presentationml/2006/main">
  <p:tag name="KSO_WM_BEAUTIFY_FLAG" val=""/>
  <p:tag name="KSO_WM_UNIT_PLACING_PICTURE_USER_VIEWPORT" val="{&quot;height&quot;:3090,&quot;width&quot;:3105}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  <p:tag name="KSO_WM_UNIT_PLACING_PICTURE_USER_VIEWPORT" val="{&quot;height&quot;:8505,&quot;width&quot;:9015}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UNIT_TABLE_BEAUTIFY" val="smartTable{14b68c11-101e-4ea6-88c2-01feaf67f914}"/>
  <p:tag name="TABLE_ENDDRAG_ORIGIN_RECT" val="332*266"/>
  <p:tag name="TABLE_ENDDRAG_RECT" val="322*64*332*273"/>
</p:tagLst>
</file>

<file path=ppt/tags/tag133.xml><?xml version="1.0" encoding="utf-8"?>
<p:tagLst xmlns:p="http://schemas.openxmlformats.org/presentationml/2006/main">
  <p:tag name="KSO_WM_BEAUTIFY_FLAG" val=""/>
  <p:tag name="KSO_WM_UNIT_PLACING_PICTURE_USER_VIEWPORT" val="{&quot;height&quot;:6870,&quot;width&quot;:9615}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UNIT_TABLE_BEAUTIFY" val="smartTable{d67a591d-e76d-4327-a185-d7effed30fd1}"/>
  <p:tag name="TABLE_ENDDRAG_ORIGIN_RECT" val="616*277"/>
  <p:tag name="TABLE_ENDDRAG_RECT" val="58*65*593*27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UNIT_TABLE_BEAUTIFY" val="smartTable{ebc90e97-4c81-4751-b51a-66dbfe209db0}"/>
  <p:tag name="TABLE_ENDDRAG_ORIGIN_RECT" val="567*293"/>
  <p:tag name="TABLE_ENDDRAG_RECT" val="65*78*567*293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UNIT_TABLE_BEAUTIFY" val="smartTable{4ca22f9e-45b8-4c12-ab46-fb9a9d02271b}"/>
  <p:tag name="TABLE_ENDDRAG_ORIGIN_RECT" val="526*267"/>
  <p:tag name="TABLE_ENDDRAG_RECT" val="65*60*553*267"/>
</p:tagLst>
</file>

<file path=ppt/tags/tag151.xml><?xml version="1.0" encoding="utf-8"?>
<p:tagLst xmlns:p="http://schemas.openxmlformats.org/presentationml/2006/main">
  <p:tag name="COMMONDATA" val="eyJoZGlkIjoiNjYzODNjMGI2OGMwMmM2YzkyODdiNmY1OTY5ZGEzZmEifQ=="/>
  <p:tag name="KSO_WPP_MARK_KEY" val="af8dabb7-1de3-4709-adfc-3c1d41fc14b8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3446</Words>
  <Application>WPS 演示</Application>
  <PresentationFormat>全屏显示(16:9)</PresentationFormat>
  <Paragraphs>359</Paragraphs>
  <Slides>27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微软雅黑</vt:lpstr>
      <vt:lpstr>Wingdings</vt:lpstr>
      <vt:lpstr>Microsoft YaHei Bold</vt:lpstr>
      <vt:lpstr>Microsoft YaHei Regular</vt:lpstr>
      <vt:lpstr>字魂105号-简雅黑</vt:lpstr>
      <vt:lpstr>DIN Alternate</vt:lpstr>
      <vt:lpstr>Sitka Text</vt:lpstr>
      <vt:lpstr>Calibri</vt:lpstr>
      <vt:lpstr>方正黑体简体</vt:lpstr>
      <vt:lpstr>Noto Serif CJK SC</vt:lpstr>
      <vt:lpstr>Arial Unicode MS</vt:lpstr>
      <vt:lpstr>黑体</vt:lpstr>
      <vt:lpstr>Office 主题</vt:lpstr>
      <vt:lpstr>1_自定义设计方案</vt:lpstr>
      <vt:lpstr>4_自定义设计方案</vt:lpstr>
      <vt:lpstr>2_自定义设计方案</vt:lpstr>
      <vt:lpstr>自定义设计方案</vt:lpstr>
      <vt:lpstr>Word.Document.12</vt:lpstr>
      <vt:lpstr>PowerPoint 演示文稿</vt:lpstr>
      <vt:lpstr>PowerPoint 演示文稿</vt:lpstr>
      <vt:lpstr>PowerPoint 演示文稿</vt:lpstr>
      <vt:lpstr>报送内容</vt:lpstr>
      <vt:lpstr>报送要求</vt:lpstr>
      <vt:lpstr>人员分工</vt:lpstr>
      <vt:lpstr>账户获取及登陆</vt:lpstr>
      <vt:lpstr>院系账户分配</vt:lpstr>
      <vt:lpstr>PowerPoint 演示文稿</vt:lpstr>
      <vt:lpstr>收集的数据指标</vt:lpstr>
      <vt:lpstr>重点指标说明</vt:lpstr>
      <vt:lpstr>数据收集时间范围</vt:lpstr>
      <vt:lpstr>数据收集方式</vt:lpstr>
      <vt:lpstr>PowerPoint 演示文稿</vt:lpstr>
      <vt:lpstr>上报流程</vt:lpstr>
      <vt:lpstr>下载模板</vt:lpstr>
      <vt:lpstr>批量上报</vt:lpstr>
      <vt:lpstr>数据校验</vt:lpstr>
      <vt:lpstr>校验失败数据处理</vt:lpstr>
      <vt:lpstr>上报数据的编辑与删除</vt:lpstr>
      <vt:lpstr>查看上报数据</vt:lpstr>
      <vt:lpstr>PowerPoint 演示文稿</vt:lpstr>
      <vt:lpstr>方案上报负责人</vt:lpstr>
      <vt:lpstr>方案维度与规则</vt:lpstr>
      <vt:lpstr>方案的上传、编辑与修改</vt:lpstr>
      <vt:lpstr>PowerPoint 演示文稿</vt:lpstr>
      <vt:lpstr>常见问题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Damon  涛</cp:lastModifiedBy>
  <cp:revision>615</cp:revision>
  <dcterms:created xsi:type="dcterms:W3CDTF">2023-02-21T03:43:00Z</dcterms:created>
  <dcterms:modified xsi:type="dcterms:W3CDTF">2023-02-22T06:55:22Z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8FD07EDC1A9042D0B80CBA71E862767C</vt:lpwstr>
  </property>
</Properties>
</file>